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7"/>
  </p:notesMasterIdLst>
  <p:handoutMasterIdLst>
    <p:handoutMasterId r:id="rId18"/>
  </p:handoutMasterIdLst>
  <p:sldIdLst>
    <p:sldId id="257" r:id="rId2"/>
    <p:sldId id="273" r:id="rId3"/>
    <p:sldId id="271" r:id="rId4"/>
    <p:sldId id="258" r:id="rId5"/>
    <p:sldId id="272" r:id="rId6"/>
    <p:sldId id="261" r:id="rId7"/>
    <p:sldId id="280" r:id="rId8"/>
    <p:sldId id="274" r:id="rId9"/>
    <p:sldId id="275" r:id="rId10"/>
    <p:sldId id="262" r:id="rId11"/>
    <p:sldId id="277" r:id="rId12"/>
    <p:sldId id="278" r:id="rId13"/>
    <p:sldId id="279" r:id="rId14"/>
    <p:sldId id="276" r:id="rId15"/>
    <p:sldId id="264" r:id="rId16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326" autoAdjust="0"/>
  </p:normalViewPr>
  <p:slideViewPr>
    <p:cSldViewPr>
      <p:cViewPr>
        <p:scale>
          <a:sx n="95" d="100"/>
          <a:sy n="95" d="100"/>
        </p:scale>
        <p:origin x="-40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4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1D5952E-118E-4884-AC33-8B3337039F3D}" type="datetimeFigureOut">
              <a:rPr lang="en-US"/>
              <a:pPr>
                <a:defRPr/>
              </a:pPr>
              <a:t>9/23/12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EAE0968-2653-4952-AF52-BE7748920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641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Lucida Sans Unicode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Lucida Sans Unicode" pitchFamily="34" charset="0"/>
              </a:defRPr>
            </a:lvl1pPr>
          </a:lstStyle>
          <a:p>
            <a:pPr>
              <a:defRPr/>
            </a:pPr>
            <a:fld id="{7E83F14B-28E9-4325-81DF-C7D70C497DB8}" type="datetimeFigureOut">
              <a:rPr lang="en-US"/>
              <a:pPr>
                <a:defRPr/>
              </a:pPr>
              <a:t>9/23/12</a:t>
            </a:fld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Lucida Sans Unicode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Lucida Sans Unicode" pitchFamily="34" charset="0"/>
              </a:defRPr>
            </a:lvl1pPr>
          </a:lstStyle>
          <a:p>
            <a:pPr>
              <a:defRPr/>
            </a:pPr>
            <a:fld id="{3FF76C39-F47B-43F7-91B1-12407CC79B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041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slideMaster" Target="../slideMasters/slideMaster1.xml"/><Relationship Id="rId3" Type="http://schemas.openxmlformats.org/officeDocument/2006/relationships/image" Target="../media/image1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30A28-7A3B-433A-9C4B-41D33F5607F8}" type="datetimeFigureOut">
              <a:rPr lang="en-US"/>
              <a:pPr>
                <a:defRPr/>
              </a:pPr>
              <a:t>9/23/12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EA55B-9C11-4C77-9A74-7C6C4A9A6F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C9E2D-EAFE-421A-B4DD-5AC0677B1235}" type="datetimeFigureOut">
              <a:rPr lang="en-US"/>
              <a:pPr>
                <a:defRPr/>
              </a:pPr>
              <a:t>9/23/12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AD0EF-2E79-4867-AC28-7C8BA9EDF4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Chevron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E4A44B-D22F-4B9E-A990-793EF9F7262D}" type="datetimeFigureOut">
              <a:rPr lang="en-US"/>
              <a:pPr>
                <a:defRPr/>
              </a:pPr>
              <a:t>9/23/12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9D3600-AD39-4820-96EA-FC03D01338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72B52C-04C9-450E-BB55-D21263B0CF78}" type="datetimeFigureOut">
              <a:rPr lang="en-US"/>
              <a:pPr>
                <a:defRPr/>
              </a:pPr>
              <a:t>9/23/12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C7D921-EC24-4A16-8A9D-FA29638586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75934F-78FF-4054-AFA2-4C43CA227A86}" type="datetimeFigureOut">
              <a:rPr lang="en-US"/>
              <a:pPr>
                <a:defRPr/>
              </a:pPr>
              <a:t>9/23/12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6316E4-C302-497E-B0EE-CBBD56BF29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9706D9-7ED5-4295-9693-2B048EC3B597}" type="datetimeFigureOut">
              <a:rPr lang="en-US"/>
              <a:pPr>
                <a:defRPr/>
              </a:pPr>
              <a:t>9/23/12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CC8C133-AB95-4760-86B7-80F7593054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DF661-AAE8-45AA-8422-F079C2EF2731}" type="datetimeFigureOut">
              <a:rPr lang="en-US"/>
              <a:pPr>
                <a:defRPr/>
              </a:pPr>
              <a:t>9/23/12</a:t>
            </a:fld>
            <a:endParaRPr lang="en-US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DB3DC-EA2D-405C-A7D7-668D91D687F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9FF7DC1-176C-4692-AF89-B53D698C50F8}" type="datetimeFigureOut">
              <a:rPr lang="en-US"/>
              <a:pPr>
                <a:defRPr/>
              </a:pPr>
              <a:t>9/23/12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A53151-1DE0-4321-A745-57E3BA0E11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Chevron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9A58BEC-278E-42D1-97F6-4706F723A3E8}" type="datetimeFigureOut">
              <a:rPr lang="en-US"/>
              <a:pPr>
                <a:defRPr/>
              </a:pPr>
              <a:t>9/23/12</a:t>
            </a:fld>
            <a:endParaRPr lang="en-US" dirty="0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C8250B3-6BE0-4F4C-80B6-041927D9B2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D156F-AAA5-4551-8A0B-E5ACEC7592C8}" type="datetimeFigureOut">
              <a:rPr lang="en-US"/>
              <a:pPr>
                <a:defRPr/>
              </a:pPr>
              <a:t>9/23/12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A5C10-63B0-42F8-90E0-2559BDA1E3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83F6B64-7440-4E61-BB70-E11405168763}" type="datetimeFigureOut">
              <a:rPr lang="en-US"/>
              <a:pPr>
                <a:defRPr/>
              </a:pPr>
              <a:t>9/23/12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D108B5C-44AF-485D-95B5-8C6C06C31B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9" r:id="rId2"/>
    <p:sldLayoutId id="2147483840" r:id="rId3"/>
    <p:sldLayoutId id="2147483841" r:id="rId4"/>
    <p:sldLayoutId id="2147483842" r:id="rId5"/>
    <p:sldLayoutId id="2147483836" r:id="rId6"/>
    <p:sldLayoutId id="2147483843" r:id="rId7"/>
    <p:sldLayoutId id="2147483844" r:id="rId8"/>
    <p:sldLayoutId id="2147483837" r:id="rId9"/>
    <p:sldLayoutId id="214748383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28601"/>
            <a:ext cx="7772400" cy="838199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Black Baltimore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14338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447800"/>
            <a:ext cx="7696200" cy="4724400"/>
          </a:xfrm>
        </p:spPr>
        <p:txBody>
          <a:bodyPr lIns="45720" rIns="45720"/>
          <a:lstStyle/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3200" smtClean="0">
                <a:solidFill>
                  <a:schemeClr val="tx2"/>
                </a:solidFill>
              </a:rPr>
              <a:t>Martin Luther King, Jr: 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3200" smtClean="0">
                <a:solidFill>
                  <a:schemeClr val="tx2"/>
                </a:solidFill>
              </a:rPr>
              <a:t>“The science of social change.”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3200" smtClean="0">
                <a:solidFill>
                  <a:schemeClr val="tx2"/>
                </a:solidFill>
              </a:rPr>
              <a:t>“intellectual growth, spiritual fulfillment”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3200" smtClean="0">
                <a:solidFill>
                  <a:schemeClr val="tx2"/>
                </a:solidFill>
              </a:rPr>
              <a:t>Searching the embers of the Civil Rights Movement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3200" smtClean="0">
                <a:solidFill>
                  <a:schemeClr val="tx2"/>
                </a:solidFill>
              </a:rPr>
              <a:t>Small groups</a:t>
            </a:r>
          </a:p>
          <a:p>
            <a:pPr marL="0" indent="0" algn="ctr" eaLnBrk="1" hangingPunct="1">
              <a:buFont typeface="Wingdings 3" pitchFamily="18" charset="2"/>
              <a:buNone/>
            </a:pPr>
            <a:endParaRPr lang="en-US" sz="32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28600"/>
            <a:ext cx="7772400" cy="838200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Landing In Baltimore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30722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524000"/>
            <a:ext cx="7696200" cy="4267200"/>
          </a:xfrm>
        </p:spPr>
        <p:txBody>
          <a:bodyPr lIns="45720" rIns="45720"/>
          <a:lstStyle/>
          <a:p>
            <a:pPr marL="457200" lvl="1" indent="0" algn="ctr" eaLnBrk="1" hangingPunct="1">
              <a:spcBef>
                <a:spcPts val="400"/>
              </a:spcBef>
              <a:spcAft>
                <a:spcPts val="2000"/>
              </a:spcAft>
              <a:buFontTx/>
              <a:buNone/>
            </a:pPr>
            <a:r>
              <a:rPr lang="en-US" sz="2800" smtClean="0"/>
              <a:t>3 degrees of separation, not 6</a:t>
            </a:r>
          </a:p>
          <a:p>
            <a:pPr marL="457200" lvl="1" indent="0" algn="ctr" eaLnBrk="1" hangingPunct="1">
              <a:spcBef>
                <a:spcPts val="400"/>
              </a:spcBef>
              <a:spcAft>
                <a:spcPts val="2000"/>
              </a:spcAft>
              <a:buFontTx/>
              <a:buNone/>
            </a:pPr>
            <a:r>
              <a:rPr lang="en-US" sz="2800" smtClean="0"/>
              <a:t>The Enoch Pratt Library</a:t>
            </a:r>
          </a:p>
          <a:p>
            <a:pPr marL="457200" lvl="1" indent="0" algn="ctr" eaLnBrk="1" hangingPunct="1">
              <a:spcBef>
                <a:spcPts val="400"/>
              </a:spcBef>
              <a:spcAft>
                <a:spcPts val="2000"/>
              </a:spcAft>
              <a:buFontTx/>
              <a:buNone/>
            </a:pPr>
            <a:r>
              <a:rPr lang="en-US" sz="2800" smtClean="0"/>
              <a:t>Meeting great storytellers</a:t>
            </a:r>
          </a:p>
          <a:p>
            <a:pPr marL="457200" lvl="1" indent="0" algn="ctr" eaLnBrk="1" hangingPunct="1">
              <a:spcBef>
                <a:spcPts val="400"/>
              </a:spcBef>
              <a:spcAft>
                <a:spcPts val="2000"/>
              </a:spcAft>
              <a:buFontTx/>
              <a:buNone/>
            </a:pPr>
            <a:r>
              <a:rPr lang="en-US" sz="2800" smtClean="0"/>
              <a:t>Who’s in charge here?</a:t>
            </a:r>
          </a:p>
          <a:p>
            <a:pPr marL="457200" lvl="1" indent="0" algn="ctr" eaLnBrk="1" hangingPunct="1">
              <a:spcBef>
                <a:spcPts val="400"/>
              </a:spcBef>
              <a:spcAft>
                <a:spcPts val="2000"/>
              </a:spcAft>
              <a:buFontTx/>
              <a:buNone/>
            </a:pPr>
            <a:r>
              <a:rPr lang="en-US" sz="2800" smtClean="0"/>
              <a:t>Johnny Appleseed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0"/>
            <a:ext cx="7054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Mcdougall pages (3).bmp"/>
          <p:cNvPicPr>
            <a:picLocks noChangeAspect="1"/>
          </p:cNvPicPr>
          <p:nvPr/>
        </p:nvPicPr>
        <p:blipFill>
          <a:blip r:embed="rId3"/>
          <a:srcRect l="-1515" t="52222" r="52576" b="10001"/>
          <a:stretch>
            <a:fillRect/>
          </a:stretch>
        </p:blipFill>
        <p:spPr bwMode="auto">
          <a:xfrm>
            <a:off x="1066800" y="381000"/>
            <a:ext cx="7162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Mcdougall pages (3).bmp"/>
          <p:cNvPicPr>
            <a:picLocks noChangeAspect="1"/>
          </p:cNvPicPr>
          <p:nvPr/>
        </p:nvPicPr>
        <p:blipFill>
          <a:blip r:embed="rId3"/>
          <a:srcRect l="51060" t="8888" r="6010" b="13333"/>
          <a:stretch>
            <a:fillRect/>
          </a:stretch>
        </p:blipFill>
        <p:spPr bwMode="auto">
          <a:xfrm>
            <a:off x="1828800" y="0"/>
            <a:ext cx="5638800" cy="672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Johnny Appleseed with some seasoning</a:t>
            </a:r>
          </a:p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Invisible College teaching and learning</a:t>
            </a:r>
          </a:p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Fleeing consumer society</a:t>
            </a:r>
          </a:p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Staying close to the ground</a:t>
            </a:r>
          </a:p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Blogging</a:t>
            </a:r>
          </a:p>
          <a:p>
            <a:pPr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/>
              <a:t>Being a Dad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6397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Summing Up</a:t>
            </a:r>
            <a:endParaRPr lang="en-US" sz="3600" b="0" i="1" cap="small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381001"/>
            <a:ext cx="7772400" cy="838199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Conclusion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37890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600200"/>
            <a:ext cx="7696200" cy="4114800"/>
          </a:xfrm>
        </p:spPr>
        <p:txBody>
          <a:bodyPr lIns="45720" rIns="45720"/>
          <a:lstStyle/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Words of wisdom from Paul Coates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Baltimorean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Black Panther at 23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Publisher of the Black Classics Press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“Start right away”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endParaRPr lang="en-US" sz="32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ontent Placeholder 1"/>
          <p:cNvSpPr>
            <a:spLocks noGrp="1"/>
          </p:cNvSpPr>
          <p:nvPr>
            <p:ph idx="1"/>
          </p:nvPr>
        </p:nvSpPr>
        <p:spPr>
          <a:xfrm>
            <a:off x="533400" y="1676400"/>
            <a:ext cx="8229600" cy="4648200"/>
          </a:xfrm>
        </p:spPr>
        <p:txBody>
          <a:bodyPr/>
          <a:lstStyle/>
          <a:p>
            <a:pPr marL="457200" algn="ctr" eaLnBrk="1" hangingPunct="1">
              <a:spcAft>
                <a:spcPts val="2000"/>
              </a:spcAft>
              <a:buFont typeface="Wingdings 3" pitchFamily="18" charset="2"/>
              <a:buNone/>
            </a:pPr>
            <a:r>
              <a:rPr lang="en-US" sz="2800" smtClean="0"/>
              <a:t>Vernacular culture</a:t>
            </a:r>
          </a:p>
          <a:p>
            <a:pPr marL="457200" algn="ctr" eaLnBrk="1" hangingPunct="1">
              <a:spcAft>
                <a:spcPts val="2000"/>
              </a:spcAft>
              <a:buFont typeface="Wingdings 3" pitchFamily="18" charset="2"/>
              <a:buNone/>
            </a:pPr>
            <a:r>
              <a:rPr lang="en-US" sz="2800" smtClean="0"/>
              <a:t>Base communities</a:t>
            </a:r>
          </a:p>
          <a:p>
            <a:pPr marL="457200" algn="ctr" eaLnBrk="1" hangingPunct="1">
              <a:spcAft>
                <a:spcPts val="2000"/>
              </a:spcAft>
              <a:buFont typeface="Wingdings 3" pitchFamily="18" charset="2"/>
              <a:buNone/>
            </a:pPr>
            <a:r>
              <a:rPr lang="en-US" sz="2800" smtClean="0"/>
              <a:t>Building blocks for civic renewal</a:t>
            </a:r>
          </a:p>
          <a:p>
            <a:pPr marL="457200" algn="ctr" eaLnBrk="1" hangingPunct="1">
              <a:spcAft>
                <a:spcPts val="2000"/>
              </a:spcAft>
              <a:buFont typeface="Wingdings 3" pitchFamily="18" charset="2"/>
              <a:buNone/>
            </a:pPr>
            <a:r>
              <a:rPr lang="en-US" sz="2800" smtClean="0"/>
              <a:t>Building blocks for social change</a:t>
            </a:r>
          </a:p>
          <a:p>
            <a:pPr marL="457200" eaLnBrk="1" hangingPunct="1"/>
            <a:endParaRPr lang="en-US" sz="320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b="0" dirty="0" smtClean="0"/>
              <a:t/>
            </a:r>
            <a:br>
              <a:rPr lang="en-US" sz="4400" b="0" dirty="0" smtClean="0"/>
            </a:br>
            <a:r>
              <a:rPr lang="en-US" sz="4000" b="0" i="1" cap="small" dirty="0" smtClean="0">
                <a:latin typeface="+mn-lt"/>
              </a:rPr>
              <a:t>A New Theory of Community</a:t>
            </a:r>
            <a:r>
              <a:rPr lang="en-US" sz="5400" i="1" dirty="0" smtClean="0">
                <a:latin typeface="+mn-lt"/>
              </a:rPr>
              <a:t/>
            </a:r>
            <a:br>
              <a:rPr lang="en-US" sz="5400" i="1" dirty="0" smtClean="0">
                <a:latin typeface="+mn-lt"/>
              </a:rPr>
            </a:b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28600"/>
            <a:ext cx="7772400" cy="838200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Connected Knowing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18434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295400"/>
            <a:ext cx="7696200" cy="4953000"/>
          </a:xfrm>
        </p:spPr>
        <p:txBody>
          <a:bodyPr lIns="45720" rIns="45720"/>
          <a:lstStyle/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Knowing</a:t>
            </a:r>
            <a:r>
              <a:rPr lang="en-US" sz="2800" smtClean="0">
                <a:solidFill>
                  <a:schemeClr val="tx2"/>
                </a:solidFill>
              </a:rPr>
              <a:t>: Cultural DNA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(From “vernacular culture”)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SOLVING PROBLEMS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Connected: </a:t>
            </a:r>
            <a:r>
              <a:rPr lang="en-US" sz="2800" smtClean="0">
                <a:solidFill>
                  <a:schemeClr val="tx2"/>
                </a:solidFill>
              </a:rPr>
              <a:t>Civic infrastructure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(From “base communities”)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THE 3-LEGGED STOOL</a:t>
            </a:r>
          </a:p>
          <a:p>
            <a:pPr marL="0" indent="0" algn="r" eaLnBrk="1" hangingPunct="1">
              <a:buFont typeface="Wingdings 3" pitchFamily="18" charset="2"/>
              <a:buNone/>
            </a:pPr>
            <a:endParaRPr lang="en-US" sz="32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457200"/>
            <a:ext cx="7620000" cy="533400"/>
          </a:xfrm>
        </p:spPr>
        <p:txBody>
          <a:bodyPr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The Invisible College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20482" name="Subtitle 2"/>
          <p:cNvSpPr>
            <a:spLocks noGrp="1"/>
          </p:cNvSpPr>
          <p:nvPr>
            <p:ph type="subTitle" idx="4294967295"/>
          </p:nvPr>
        </p:nvSpPr>
        <p:spPr>
          <a:xfrm>
            <a:off x="838200" y="1295400"/>
            <a:ext cx="7696200" cy="4572000"/>
          </a:xfrm>
        </p:spPr>
        <p:txBody>
          <a:bodyPr lIns="45720" rIns="45720"/>
          <a:lstStyle/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Civil Rights Movement conditions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Reclaim our youth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Engage the community 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Mentoring program 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Training trainers 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Learning how to learn from experience</a:t>
            </a:r>
          </a:p>
          <a:p>
            <a:pPr marL="457200" indent="0"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Link Visible to Invisible places of learning</a:t>
            </a:r>
          </a:p>
          <a:p>
            <a:pPr marL="457200" indent="0" algn="ctr" eaLnBrk="1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Font typeface="Wingdings 3" pitchFamily="18" charset="2"/>
              <a:buNone/>
            </a:pPr>
            <a:endParaRPr lang="en-US" smtClean="0">
              <a:solidFill>
                <a:schemeClr val="tx2"/>
              </a:solidFill>
            </a:endParaRPr>
          </a:p>
          <a:p>
            <a:pPr marL="457200" indent="0" algn="ctr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Wingdings 3" pitchFamily="18" charset="2"/>
              <a:buNone/>
            </a:pPr>
            <a:endParaRPr lang="en-US" sz="28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en-US" sz="2800" b="1" smtClean="0"/>
              <a:t>Planning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Theoretical perspective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Reasoning skills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Ethics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b="1" smtClean="0"/>
              <a:t>DOING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Oral and written communication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Management of effort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Collaborative work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b="1" smtClean="0"/>
              <a:t>Reflecting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Assessing the results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en-US" sz="2800" i="1" smtClean="0"/>
              <a:t>Planning for future action</a:t>
            </a:r>
          </a:p>
          <a:p>
            <a:pPr eaLnBrk="1" hangingPunct="1"/>
            <a:endParaRPr lang="en-US" sz="300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400" b="0" i="1" cap="small" dirty="0" smtClean="0">
                <a:latin typeface="+mn-lt"/>
              </a:rPr>
              <a:t>A Curriculum for the Invisible College</a:t>
            </a:r>
            <a:endParaRPr lang="en-US" sz="3400" b="0" i="1" cap="small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4400" y="304800"/>
            <a:ext cx="7772400" cy="838199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The Science of Social Change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24578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447800"/>
            <a:ext cx="7696200" cy="5181600"/>
          </a:xfrm>
        </p:spPr>
        <p:txBody>
          <a:bodyPr lIns="45720" rIns="45720"/>
          <a:lstStyle/>
          <a:p>
            <a:pPr marL="0" indent="0" algn="ctr">
              <a:buFont typeface="Wingdings 3" pitchFamily="18" charset="2"/>
              <a:buNone/>
            </a:pPr>
            <a:r>
              <a:rPr lang="en-US" smtClean="0"/>
              <a:t>What’s the problem?</a:t>
            </a:r>
          </a:p>
          <a:p>
            <a:pPr marL="0" indent="0" algn="ctr">
              <a:buFont typeface="Wingdings 3" pitchFamily="18" charset="2"/>
              <a:buNone/>
            </a:pPr>
            <a:r>
              <a:rPr lang="en-US" smtClean="0"/>
              <a:t>Where did it come from?</a:t>
            </a:r>
          </a:p>
          <a:p>
            <a:pPr marL="0" indent="0" algn="ctr">
              <a:buFont typeface="Wingdings 3" pitchFamily="18" charset="2"/>
              <a:buNone/>
            </a:pPr>
            <a:r>
              <a:rPr lang="en-US" smtClean="0"/>
              <a:t>What’s been tried already?</a:t>
            </a:r>
          </a:p>
          <a:p>
            <a:pPr marL="0" indent="0" algn="ctr">
              <a:buFont typeface="Wingdings 3" pitchFamily="18" charset="2"/>
              <a:buNone/>
            </a:pPr>
            <a:r>
              <a:rPr lang="en-US" smtClean="0"/>
              <a:t>What can we try that's new?</a:t>
            </a:r>
          </a:p>
          <a:p>
            <a:pPr marL="0" indent="0" algn="ctr">
              <a:buFont typeface="Wingdings 3" pitchFamily="18" charset="2"/>
              <a:buNone/>
            </a:pPr>
            <a:r>
              <a:rPr lang="en-US" smtClean="0"/>
              <a:t>How will we put it into practice?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b="0" i="1" smtClean="0">
                <a:effectLst/>
                <a:latin typeface="Cambria" pitchFamily="18" charset="0"/>
              </a:rPr>
              <a:t>A Teacher in the Invisible College</a:t>
            </a:r>
            <a:r>
              <a:rPr lang="en-US" sz="3700" b="0" smtClean="0">
                <a:effectLst/>
              </a:rPr>
              <a:t/>
            </a:r>
            <a:br>
              <a:rPr lang="en-US" sz="3700" b="0" smtClean="0">
                <a:effectLst/>
              </a:rPr>
            </a:br>
            <a:endParaRPr lang="en-US" sz="3700" b="0" smtClean="0">
              <a:effectLst/>
            </a:endParaRPr>
          </a:p>
        </p:txBody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>
          <a:xfrm>
            <a:off x="381000" y="1066800"/>
            <a:ext cx="8229600" cy="4525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BoysIIMen/GirlsIIWomen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Following mentee alums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Following mentor alums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Knitting together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Creating engaged citizens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Creating Civic Infrastructure</a:t>
            </a:r>
          </a:p>
          <a:p>
            <a:pPr algn="ctr" eaLnBrk="1" hangingPunct="1">
              <a:lnSpc>
                <a:spcPct val="9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500" smtClean="0">
                <a:solidFill>
                  <a:schemeClr val="tx2"/>
                </a:solidFill>
              </a:rPr>
              <a:t>Promoting “Connected Knowing”</a:t>
            </a:r>
          </a:p>
          <a:p>
            <a:pPr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sz="2500" smtClean="0">
                <a:solidFill>
                  <a:schemeClr val="tx2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endParaRPr lang="en-US" sz="230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1371600"/>
            <a:ext cx="7696200" cy="4953000"/>
          </a:xfrm>
        </p:spPr>
        <p:txBody>
          <a:bodyPr lIns="45720" rIns="45720"/>
          <a:lstStyle/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Johnny Appleseed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Track Team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Country mouse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Black Harvard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“Crimson” Student newspaper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Europe on $5 a day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Black Yale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Black Woman</a:t>
            </a:r>
            <a:r>
              <a:rPr lang="en-US" sz="2800" smtClean="0">
                <a:solidFill>
                  <a:schemeClr val="tx2"/>
                </a:solidFill>
              </a:rPr>
              <a:t> photo-essay</a:t>
            </a:r>
          </a:p>
          <a:p>
            <a:pPr marL="0" indent="0" algn="ctr" eaLnBrk="1" hangingPunct="1">
              <a:lnSpc>
                <a:spcPct val="80000"/>
              </a:lnSpc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African Journal</a:t>
            </a:r>
            <a:r>
              <a:rPr lang="en-US" sz="2800" smtClean="0">
                <a:solidFill>
                  <a:schemeClr val="tx2"/>
                </a:solidFill>
              </a:rPr>
              <a:t> article</a:t>
            </a:r>
          </a:p>
          <a:p>
            <a:pPr marL="0" indent="0"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en-US" sz="2900" smtClean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 idx="4294967295"/>
          </p:nvPr>
        </p:nvSpPr>
        <p:spPr>
          <a:xfrm>
            <a:off x="685800" y="381001"/>
            <a:ext cx="7772400" cy="609600"/>
          </a:xfrm>
        </p:spPr>
        <p:txBody>
          <a:bodyPr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A Student In the Invisible College</a:t>
            </a:r>
            <a:endParaRPr lang="en-US" sz="3600" b="0" i="1" cap="small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762000" y="457200"/>
            <a:ext cx="7772400" cy="685800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0" i="1" cap="small" dirty="0" smtClean="0">
                <a:latin typeface="+mn-lt"/>
              </a:rPr>
              <a:t>Searching </a:t>
            </a:r>
            <a:r>
              <a:rPr lang="en-US" sz="3600" b="0" i="1" cap="small" dirty="0">
                <a:latin typeface="+mn-lt"/>
              </a:rPr>
              <a:t>t</a:t>
            </a:r>
            <a:r>
              <a:rPr lang="en-US" sz="3600" b="0" i="1" cap="small" dirty="0" smtClean="0">
                <a:latin typeface="+mn-lt"/>
              </a:rPr>
              <a:t>he Embers</a:t>
            </a:r>
            <a:endParaRPr lang="en-US" sz="3600" b="0" i="1" cap="small" dirty="0">
              <a:latin typeface="+mn-lt"/>
            </a:endParaRPr>
          </a:p>
        </p:txBody>
      </p:sp>
      <p:sp>
        <p:nvSpPr>
          <p:cNvPr id="28674" name="Subtitle 2"/>
          <p:cNvSpPr>
            <a:spLocks noGrp="1"/>
          </p:cNvSpPr>
          <p:nvPr>
            <p:ph type="subTitle" idx="4294967295"/>
          </p:nvPr>
        </p:nvSpPr>
        <p:spPr>
          <a:xfrm>
            <a:off x="685800" y="1371600"/>
            <a:ext cx="7772400" cy="4343400"/>
          </a:xfrm>
        </p:spPr>
        <p:txBody>
          <a:bodyPr lIns="45720" rIns="45720"/>
          <a:lstStyle/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Crimson</a:t>
            </a:r>
            <a:r>
              <a:rPr lang="en-US" sz="2800" smtClean="0">
                <a:solidFill>
                  <a:schemeClr val="tx2"/>
                </a:solidFill>
              </a:rPr>
              <a:t> articles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The Case for Black Juries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What happened to the Movement?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i="1" smtClean="0">
                <a:solidFill>
                  <a:schemeClr val="tx2"/>
                </a:solidFill>
              </a:rPr>
              <a:t>The New Community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600 pages of theory</a:t>
            </a:r>
          </a:p>
          <a:p>
            <a:pPr marL="0" indent="0" algn="ctr" eaLnBrk="1" hangingPunct="1">
              <a:spcAft>
                <a:spcPts val="1200"/>
              </a:spcAft>
              <a:buFont typeface="Wingdings 3" pitchFamily="18" charset="2"/>
              <a:buNone/>
            </a:pPr>
            <a:r>
              <a:rPr lang="en-US" sz="2800" smtClean="0">
                <a:solidFill>
                  <a:schemeClr val="tx2"/>
                </a:solidFill>
              </a:rPr>
              <a:t>“Try a community approach”</a:t>
            </a:r>
          </a:p>
          <a:p>
            <a:pPr marL="0" indent="0" algn="r" eaLnBrk="1" hangingPunct="1">
              <a:buFont typeface="Wingdings 3" pitchFamily="18" charset="2"/>
              <a:buNone/>
            </a:pPr>
            <a:endParaRPr lang="en-US" sz="32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310</TotalTime>
  <Words>337</Words>
  <Application>Microsoft Macintosh PowerPoint</Application>
  <PresentationFormat>On-screen Show (4:3)</PresentationFormat>
  <Paragraphs>89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Concourse</vt:lpstr>
      <vt:lpstr>Black Baltimore</vt:lpstr>
      <vt:lpstr> A New Theory of Community </vt:lpstr>
      <vt:lpstr>Connected Knowing</vt:lpstr>
      <vt:lpstr>The Invisible College</vt:lpstr>
      <vt:lpstr>A Curriculum for the Invisible College</vt:lpstr>
      <vt:lpstr>The Science of Social Change</vt:lpstr>
      <vt:lpstr>A Teacher in the Invisible College </vt:lpstr>
      <vt:lpstr>A Student In the Invisible College</vt:lpstr>
      <vt:lpstr>Searching the Embers</vt:lpstr>
      <vt:lpstr>Landing In Baltimore</vt:lpstr>
      <vt:lpstr>PowerPoint Presentation</vt:lpstr>
      <vt:lpstr>PowerPoint Presentation</vt:lpstr>
      <vt:lpstr>PowerPoint Presentation</vt:lpstr>
      <vt:lpstr>Summing Up</vt:lpstr>
      <vt:lpstr>Conclusion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Your User Name</dc:creator>
  <cp:lastModifiedBy>Patti Clayton</cp:lastModifiedBy>
  <cp:revision>105</cp:revision>
  <cp:lastPrinted>2012-09-12T15:31:07Z</cp:lastPrinted>
  <dcterms:created xsi:type="dcterms:W3CDTF">2012-09-08T18:52:37Z</dcterms:created>
  <dcterms:modified xsi:type="dcterms:W3CDTF">2012-09-23T19:09:57Z</dcterms:modified>
</cp:coreProperties>
</file>